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sldIdLst>
    <p:sldId id="256" r:id="rId2"/>
    <p:sldId id="257" r:id="rId3"/>
    <p:sldId id="258" r:id="rId4"/>
    <p:sldId id="349" r:id="rId5"/>
    <p:sldId id="350" r:id="rId6"/>
    <p:sldId id="352" r:id="rId7"/>
    <p:sldId id="351" r:id="rId8"/>
    <p:sldId id="353" r:id="rId9"/>
    <p:sldId id="259" r:id="rId10"/>
    <p:sldId id="260" r:id="rId11"/>
    <p:sldId id="261" r:id="rId12"/>
    <p:sldId id="354" r:id="rId13"/>
    <p:sldId id="355" r:id="rId14"/>
    <p:sldId id="356" r:id="rId15"/>
    <p:sldId id="364" r:id="rId16"/>
    <p:sldId id="357" r:id="rId17"/>
    <p:sldId id="359" r:id="rId18"/>
    <p:sldId id="360" r:id="rId19"/>
    <p:sldId id="361" r:id="rId20"/>
    <p:sldId id="362" r:id="rId21"/>
    <p:sldId id="363" r:id="rId22"/>
    <p:sldId id="358" r:id="rId23"/>
    <p:sldId id="365" r:id="rId24"/>
    <p:sldId id="366" r:id="rId25"/>
    <p:sldId id="367" r:id="rId26"/>
    <p:sldId id="368" r:id="rId27"/>
    <p:sldId id="369" r:id="rId28"/>
    <p:sldId id="370" r:id="rId29"/>
    <p:sldId id="372" r:id="rId30"/>
    <p:sldId id="37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0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9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61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80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8683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26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45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3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9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6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85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18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63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05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72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03744-B482-46C2-83C9-81CA9822BC39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337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E10B-8C8A-44ED-918E-82F2F9C2B9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โรงเพาะเห็ดอัจฉริยะ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FA19F-2E3F-452A-8F6D-AADF402A0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Smart Mushroom Farm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0614C4-1AB6-4BE9-BEEC-B41602CAE32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619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87C0AB-AB48-44A2-B32B-45A33CA2E70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6">
            <a:extLst>
              <a:ext uri="{FF2B5EF4-FFF2-40B4-BE49-F238E27FC236}">
                <a16:creationId xmlns:a16="http://schemas.microsoft.com/office/drawing/2014/main" id="{345A3A4D-D860-4F4E-AFFE-49F57E0820B6}"/>
              </a:ext>
            </a:extLst>
          </p:cNvPr>
          <p:cNvPicPr/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8" t="2141" r="12527" b="4955"/>
          <a:stretch/>
        </p:blipFill>
        <p:spPr bwMode="auto">
          <a:xfrm>
            <a:off x="748219" y="1950720"/>
            <a:ext cx="4078085" cy="39458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EBFFDCE8-96D3-461A-8B2B-46AF2D06D237}"/>
              </a:ext>
            </a:extLst>
          </p:cNvPr>
          <p:cNvSpPr txBox="1"/>
          <p:nvPr/>
        </p:nvSpPr>
        <p:spPr>
          <a:xfrm>
            <a:off x="5597494" y="1950719"/>
            <a:ext cx="52243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ตรวจสอบสถานะการทำงาน ของ พัดลมระบายอากาศ ปั๊มพ่นหมอก ว่าทำงานจริงตามที่ควบคุมหรือไม่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นำตัวต้านทานที่มีค่าความต้านทาน 0.05 โอห์ม มาต่ออนุกรมกับ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จากนั้นนำค่าแรงดันตกคร่อมตัวต้านทานมาขยายแรงดันโดยใช้วงจรขยายวงจรขยายแบบไม่กลับ</a:t>
            </a:r>
            <a:r>
              <a:rPr lang="th-TH" sz="2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เฟส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Non-inverting Amplifier)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เพื่อให้ไมโครคอนโทรลเลอร์สามารถอ่านค่าแรงดันได้</a:t>
            </a:r>
          </a:p>
        </p:txBody>
      </p:sp>
    </p:spTree>
    <p:extLst>
      <p:ext uri="{BB962C8B-B14F-4D97-AF65-F5344CB8AC3E}">
        <p14:creationId xmlns:p14="http://schemas.microsoft.com/office/powerpoint/2010/main" val="1466037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36F10-3DD6-44CF-93E3-4AC095ABB3F8}"/>
              </a:ext>
            </a:extLst>
          </p:cNvPr>
          <p:cNvPicPr/>
          <p:nvPr/>
        </p:nvPicPr>
        <p:blipFill rotWithShape="1">
          <a:blip r:embed="rId2"/>
          <a:srcRect l="2467" r="3496"/>
          <a:stretch/>
        </p:blipFill>
        <p:spPr bwMode="auto">
          <a:xfrm>
            <a:off x="621882" y="1665978"/>
            <a:ext cx="4353786" cy="41652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88B2CD-5355-4B47-9966-B3565F5116A2}"/>
              </a:ext>
            </a:extLst>
          </p:cNvPr>
          <p:cNvSpPr txBox="1"/>
          <p:nvPr/>
        </p:nvSpPr>
        <p:spPr>
          <a:xfrm>
            <a:off x="5468645" y="1541690"/>
            <a:ext cx="532660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รายละเอียดทางเทคนิคของพัดลมระบายอากาศ มีดังต่อไปนี้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แรงดันไฟฟ้า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DC 12V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6.6A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กำลังไฟฟ้า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80W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31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68645" y="1526325"/>
                <a:ext cx="4953740" cy="3745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คำนวณหาอัตราการขยายของวงจร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  <a:endParaRPr lang="en-US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𝑉𝑜𝑢𝑡</m:t>
                        </m:r>
                      </m:num>
                      <m:den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𝑉𝑖𝑛</m:t>
                        </m:r>
                      </m:den>
                    </m:f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 </m:t>
                    </m:r>
                    <m:f>
                      <m:f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:r>
                  <a:rPr lang="th-TH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อัตราการขยาย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=</a:t>
                </a:r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9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.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</m:den>
                    </m:f>
                  </m:oMath>
                </a14:m>
                <a:endParaRPr lang="th-TH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ดังนั้น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:r>
                  <a:rPr lang="th-TH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อัตราการขยาย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=</a:t>
                </a:r>
                <a:r>
                  <a:rPr lang="th-TH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  10.1 เท่า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45" y="1526325"/>
                <a:ext cx="4953740" cy="3745128"/>
              </a:xfrm>
              <a:prstGeom prst="rect">
                <a:avLst/>
              </a:prstGeom>
              <a:blipFill>
                <a:blip r:embed="rId3"/>
                <a:stretch>
                  <a:fillRect l="-4305" t="-2927" b="-3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63474" y="1541690"/>
            <a:ext cx="4171930" cy="45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1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68644" y="1526325"/>
                <a:ext cx="6356412" cy="3911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คำนวณหาแรงดันตกคร่อมตัวต้านทาน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I</m:t>
                    </m:r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= 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V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R</m:t>
                        </m:r>
                      </m:den>
                    </m:f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แรงดันตกคร่อมตัวต้านทาน </a:t>
                </a:r>
                <a:r>
                  <a:rPr lang="en-US" sz="2800" dirty="0">
                    <a:latin typeface="Cambria Math" panose="02040503050406030204" pitchFamily="18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Vin =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(6.6)(0.05)</a:t>
                </a:r>
                <a:endParaRPr lang="th-TH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ดังนั้น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แรงดันตกคร่องตัวต้านทานตรวจสอบกระแส (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Vin) 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มีค่าเท่ากับ 0.33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44" y="1526325"/>
                <a:ext cx="6356412" cy="3911455"/>
              </a:xfrm>
              <a:prstGeom prst="rect">
                <a:avLst/>
              </a:prstGeom>
              <a:blipFill>
                <a:blip r:embed="rId3"/>
                <a:stretch>
                  <a:fillRect l="-3356" t="-2804" r="-1726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63474" y="1541690"/>
            <a:ext cx="4171930" cy="45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68643" y="1419793"/>
                <a:ext cx="5308847" cy="4785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คำนวณหาแรงดันเอาท์พุทของวงจรเมื่อใช้งานกับพัดลมระบายอากาศ 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𝑉𝑜𝑢𝑡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𝑉𝑖𝑛</m:t>
                    </m:r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:r>
                  <a:rPr lang="en-US" sz="2800" dirty="0">
                    <a:effectLst/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:r>
                  <a:rPr lang="th-TH" sz="2800" dirty="0">
                    <a:ea typeface="Calibri" panose="020F0502020204030204" pitchFamily="34" charset="0"/>
                    <a:cs typeface="TH SarabunPSK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𝑉𝑜𝑢𝑡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+</m:t>
                        </m:r>
                        <m:f>
                          <m:f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9</m:t>
                            </m:r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.</m:t>
                            </m:r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0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.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33</m:t>
                    </m:r>
                  </m:oMath>
                </a14:m>
                <a:endParaRPr lang="th-TH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ดังนั้น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แรงดันเอาท์พุทของวงจรเมื่อใช้งานกับพัดลมระบายอากาศ (</a:t>
                </a:r>
                <a:r>
                  <a:rPr lang="en-US" sz="2800" dirty="0" err="1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Vout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 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เท่ากับ 3.33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43" y="1419793"/>
                <a:ext cx="5308847" cy="4785669"/>
              </a:xfrm>
              <a:prstGeom prst="rect">
                <a:avLst/>
              </a:prstGeom>
              <a:blipFill>
                <a:blip r:embed="rId3"/>
                <a:stretch>
                  <a:fillRect l="-4018" t="-2293" b="-2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63474" y="1541690"/>
            <a:ext cx="4171930" cy="45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การอ่านค่าแรงดันเอาท์พุทจากวงจรตัวต้านทานตรวจสอบกระแส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D90263-2027-4FD7-8B16-10D1F9CD4668}"/>
              </a:ext>
            </a:extLst>
          </p:cNvPr>
          <p:cNvPicPr/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8542" y="1491296"/>
            <a:ext cx="7083108" cy="50131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646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AM2315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AE5F78-FA6F-4BD4-8990-2D1845554814}"/>
              </a:ext>
            </a:extLst>
          </p:cNvPr>
          <p:cNvPicPr/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77334" y="1464569"/>
            <a:ext cx="4520738" cy="3928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CC618A-F71E-4E05-A99F-4B5E6B9FD2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8" r="15894"/>
          <a:stretch/>
        </p:blipFill>
        <p:spPr>
          <a:xfrm>
            <a:off x="5820792" y="1464569"/>
            <a:ext cx="4761008" cy="392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65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BH1750FVI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B61577-8AF7-4070-B713-10558B50FF97}"/>
              </a:ext>
            </a:extLst>
          </p:cNvPr>
          <p:cNvPicPr/>
          <p:nvPr/>
        </p:nvPicPr>
        <p:blipFill rotWithShape="1">
          <a:blip r:embed="rId3">
            <a:grayscl/>
          </a:blip>
          <a:srcRect t="5968" b="5420"/>
          <a:stretch/>
        </p:blipFill>
        <p:spPr bwMode="auto">
          <a:xfrm>
            <a:off x="442138" y="2086005"/>
            <a:ext cx="5088346" cy="3307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C406A-33FB-4C23-872E-D083CF4C6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6005"/>
            <a:ext cx="5077976" cy="33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7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การควบคุมพัดลมและปั๊มพ่นหมอก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5E85A6-D6D0-4B70-92D3-004ED8BBC279}"/>
              </a:ext>
            </a:extLst>
          </p:cNvPr>
          <p:cNvPicPr/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807636" y="1735750"/>
            <a:ext cx="8576728" cy="424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6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126791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การควบคุมพัดลมและปั๊มพ่นหมอกในโหมดการทำงานแบบอัตโนมัติ (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AUTO)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723EBD-BAB9-4EC4-811C-D47A5C310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268055"/>
              </p:ext>
            </p:extLst>
          </p:nvPr>
        </p:nvGraphicFramePr>
        <p:xfrm>
          <a:off x="2352583" y="1473923"/>
          <a:ext cx="5833977" cy="4565650"/>
        </p:xfrm>
        <a:graphic>
          <a:graphicData uri="http://schemas.openxmlformats.org/drawingml/2006/table">
            <a:tbl>
              <a:tblPr firstRow="1" firstCol="1" bandRow="1"/>
              <a:tblGrid>
                <a:gridCol w="1518081">
                  <a:extLst>
                    <a:ext uri="{9D8B030D-6E8A-4147-A177-3AD203B41FA5}">
                      <a16:colId xmlns:a16="http://schemas.microsoft.com/office/drawing/2014/main" val="2451934981"/>
                    </a:ext>
                  </a:extLst>
                </a:gridCol>
                <a:gridCol w="1575236">
                  <a:extLst>
                    <a:ext uri="{9D8B030D-6E8A-4147-A177-3AD203B41FA5}">
                      <a16:colId xmlns:a16="http://schemas.microsoft.com/office/drawing/2014/main" val="1221962920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1816618045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1656895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อุณหภูมิ(</a:t>
                      </a:r>
                      <a:r>
                        <a:rPr lang="en-US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°C</a:t>
                      </a: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)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ความชื้น(</a:t>
                      </a:r>
                      <a:r>
                        <a:rPr lang="en-US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%</a:t>
                      </a: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)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ปั๊มพ่นหมอก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พัดลม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123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610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323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852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2077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141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678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708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56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908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43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7C8F-E1F6-4E67-87FE-62164D81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60390"/>
            <a:ext cx="8596668" cy="5759117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</a:t>
            </a:r>
            <a:b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ดร. เศวษ หงส์ประสิทธิ์</a:t>
            </a:r>
            <a:b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จัดทำโดย</a:t>
            </a:r>
            <a:b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นายนรินทร   สอนชัยภูมิ</a:t>
            </a:r>
            <a:b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นายวรรณณรงค์   สถิตวิทยกูล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1958DE-CDA2-4F09-99D6-16626983345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3752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126791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การควบคุมความสว่างภายในโรงเรือนเพาะเห็ด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1F96EB-F09E-4E61-AE46-7D19AF2E9AF2}"/>
              </a:ext>
            </a:extLst>
          </p:cNvPr>
          <p:cNvPicPr/>
          <p:nvPr/>
        </p:nvPicPr>
        <p:blipFill rotWithShape="1">
          <a:blip r:embed="rId3">
            <a:grayscl/>
          </a:blip>
          <a:srcRect t="3496" b="4808"/>
          <a:stretch/>
        </p:blipFill>
        <p:spPr bwMode="auto">
          <a:xfrm>
            <a:off x="677333" y="1729263"/>
            <a:ext cx="4123225" cy="33994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DF86A7-D302-419A-98B9-D659358FF85A}"/>
              </a:ext>
            </a:extLst>
          </p:cNvPr>
          <p:cNvSpPr txBox="1"/>
          <p:nvPr/>
        </p:nvSpPr>
        <p:spPr>
          <a:xfrm>
            <a:off x="2108003" y="534352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 Driver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B35EF-96DE-4413-88A6-D98840516E4F}"/>
              </a:ext>
            </a:extLst>
          </p:cNvPr>
          <p:cNvSpPr txBox="1"/>
          <p:nvPr/>
        </p:nvSpPr>
        <p:spPr>
          <a:xfrm>
            <a:off x="4647621" y="1609298"/>
            <a:ext cx="6105524" cy="4103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    </a:t>
            </a: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จากสูตร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			  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 V =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+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จะได้               </a:t>
            </a: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V = I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+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                                     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(V -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) / I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แทนค่า                   </a:t>
            </a: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th-TH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(12V – 3.2V) / 20mA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             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440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Ω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1675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0730C2-CA14-4F6E-AB3C-B0E6A46FF87B}"/>
              </a:ext>
            </a:extLst>
          </p:cNvPr>
          <p:cNvPicPr/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7292327" y="1541143"/>
            <a:ext cx="4629863" cy="47072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126791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การควบคุมความสว่างภายในโรงเรือนเพาะเห็ด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9FC5BF-3BD8-4313-8781-1F477274B751}"/>
              </a:ext>
            </a:extLst>
          </p:cNvPr>
          <p:cNvPicPr/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77333" y="1541144"/>
            <a:ext cx="6406496" cy="470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67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8E9E2-7E61-4C25-BB11-A3104F9B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736" y="1408744"/>
            <a:ext cx="7626527" cy="503200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5957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C83994-F1A4-4293-B513-3D43C954BFF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9687" r="14861" b="15209"/>
          <a:stretch/>
        </p:blipFill>
        <p:spPr bwMode="auto">
          <a:xfrm>
            <a:off x="677335" y="1568049"/>
            <a:ext cx="3743746" cy="43533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EF73E8-E269-471F-98AF-674CB50B0A1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17604" r="5139" b="22187"/>
          <a:stretch/>
        </p:blipFill>
        <p:spPr bwMode="auto">
          <a:xfrm>
            <a:off x="4908749" y="1612900"/>
            <a:ext cx="4625867" cy="4308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1483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027C2-D18F-47AB-9563-A24A99335A3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r="16764"/>
          <a:stretch/>
        </p:blipFill>
        <p:spPr bwMode="auto">
          <a:xfrm>
            <a:off x="677334" y="1569281"/>
            <a:ext cx="4458036" cy="4537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3BAA7-4231-4130-A092-DB3AE72B67D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 t="2083" r="4723" b="17396"/>
          <a:stretch/>
        </p:blipFill>
        <p:spPr bwMode="auto">
          <a:xfrm>
            <a:off x="5626805" y="1569281"/>
            <a:ext cx="4138632" cy="45370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1540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306EE-75FC-4551-AF72-A05FA017BB6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61" b="42708"/>
          <a:stretch/>
        </p:blipFill>
        <p:spPr bwMode="auto">
          <a:xfrm>
            <a:off x="661929" y="1662824"/>
            <a:ext cx="4851104" cy="41254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C87D3-5901-4B4F-9DD8-38CA31868D6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18"/>
          <a:stretch/>
        </p:blipFill>
        <p:spPr bwMode="auto">
          <a:xfrm>
            <a:off x="6215440" y="1662823"/>
            <a:ext cx="4109289" cy="4125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2038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3BE4D-56E5-49F0-B5F7-8B562495EA2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" r="-2953" b="-1293"/>
          <a:stretch/>
        </p:blipFill>
        <p:spPr bwMode="auto">
          <a:xfrm>
            <a:off x="1016069" y="1591256"/>
            <a:ext cx="3577701" cy="46704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5386C3-95E5-451E-9E64-E85594669AE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b="15915"/>
          <a:stretch/>
        </p:blipFill>
        <p:spPr bwMode="auto">
          <a:xfrm>
            <a:off x="5288100" y="1591256"/>
            <a:ext cx="5116331" cy="46571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5072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8A1D79-B1C9-40D8-A877-79F3AB40F1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29" y="1680876"/>
            <a:ext cx="4875502" cy="4302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266F19-999F-4C04-8CAA-EEC2BBA6B28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3" t="8521" b="23511"/>
          <a:stretch/>
        </p:blipFill>
        <p:spPr bwMode="auto">
          <a:xfrm>
            <a:off x="6312245" y="1680876"/>
            <a:ext cx="3532661" cy="4302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99579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34D4C-F577-4AF1-9CEB-E3F6BD319AD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/>
          <a:stretch/>
        </p:blipFill>
        <p:spPr bwMode="auto">
          <a:xfrm>
            <a:off x="677334" y="1569371"/>
            <a:ext cx="3821334" cy="4538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1CEEC-7571-4EAF-BD15-3749EF592F5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9" r="17482"/>
          <a:stretch/>
        </p:blipFill>
        <p:spPr bwMode="auto">
          <a:xfrm>
            <a:off x="5029835" y="1578424"/>
            <a:ext cx="4682336" cy="4538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7220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6C9031-3022-47C6-B6C7-95518B475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8" b="31391"/>
          <a:stretch/>
        </p:blipFill>
        <p:spPr>
          <a:xfrm>
            <a:off x="677333" y="1606859"/>
            <a:ext cx="3921299" cy="478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DFBE9-5FF9-48EB-BC05-EAA7AF0CE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858" y="1571885"/>
            <a:ext cx="3639557" cy="4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76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ความเป็นมาและความสำคัญของปัญหา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684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การออกแบบการสื่อสารผ่าน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08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วัตถุประสงค์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BCBB87BB-FC5B-406B-8861-5130B83615BC}"/>
              </a:ext>
            </a:extLst>
          </p:cNvPr>
          <p:cNvSpPr txBox="1"/>
          <p:nvPr/>
        </p:nvSpPr>
        <p:spPr>
          <a:xfrm>
            <a:off x="1084360" y="1462791"/>
            <a:ext cx="79425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ชันสำหรับมอนิเตอร์และควบคุมระบบโรงเรือนเพาะเห็ด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ชันสำหรับมอนิเตอร์และควบคุมระบบโรงเรือนเพาะเห็ด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เพื่อออกแบบและสร้างโรงเรือนที่ใช้สำหรับเพาะเห็ด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เพื่อออกแบบระบบควบคุมอุณหภูมิความชื้นและแสงสว่างภายในโรงเรือนเพาะเห็ด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เพื่อศึกษาและประยุกต์ใช้งาน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Communication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สำหรับการควบคุมโรงเรือนเพาะเห็ด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เพื่อศึกษาการพัฒนาเว็บแอปพลิ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ชันบนไมโครคอนโทรลเลอร์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ESP32LoRa)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60207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084360" y="1462791"/>
            <a:ext cx="83160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1.1  สามารถดูค่าสถานะและควบคุมระบบภายในโรงเรือนได้จากทุกที่ที่สามารถใช้งานอินเทอร์เน็ตได้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1.2  ใช้แอปพลิ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ngrok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ที่ติดไว้บน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Raspberry Pi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เพื่อให้สามารถเข้าถึงเว็บแอปพลิ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ชันได้จากทุกที่ที่สามารถใช้งานอินเทอร์เน็ตได้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1.3  ใช้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Raspberry Pi 3 Model B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Database Server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และทำ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indent="341313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1.4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ใช้ไมโครคอนโทรลเลอร์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ESP32LoRa)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6284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084360" y="1462791"/>
            <a:ext cx="83160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 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2.1  สามารถดูค่าสถานะและควบคุมระบบภายในโรงเรือนได้ผ่านทาง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Serial Port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ระหว่างคอมพิวเตอร์และไมโครคอนโทรลเลอร์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2.2  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ชันสามารถใช้งานได้กับไมโครคอนโทรลเลอร์ที่อยู่โรงเรือนเพาะเห็ด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Node)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และไมโครคอนโทรลเลอร์ที่ทำหน้าที่เป็น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 (STA Node)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2.3  สามารถนำวินโดว์แอปพลิ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ชันไปติดตั้งที่คอมพิวเตอร์เครื่องอื่นที่เป็นระบบปฏิบัติการวินโดว์แล้วนำแอปพลิ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ชันมาใช้งานได้ทันที</a:t>
            </a:r>
          </a:p>
        </p:txBody>
      </p:sp>
    </p:spTree>
    <p:extLst>
      <p:ext uri="{BB962C8B-B14F-4D97-AF65-F5344CB8AC3E}">
        <p14:creationId xmlns:p14="http://schemas.microsoft.com/office/powerpoint/2010/main" val="1597025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084360" y="1462791"/>
            <a:ext cx="83160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 โรงเรือนที่ใช้สำหรับเพาะเห็ด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3.1  ออกแบบโรงเรือนสำหรับเพาะเห็ดขนาด 200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x150x210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เซนติเมตรเป็นโรงเรือนแบบปิดสามารถควบคุมอุณหภูมิความชื้นและแสงสว่างได้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3.2  ใช้ก้อนเห็ดนางฟ้าที่เชื้อเดินเต็มก้อนมาทำการทดลอง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3.3  ใช้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เป็นไมโครคอนโทรลเลอร์ในการควบคุมระบบภายในโรงเรือนเพาะเห็ด</a:t>
            </a:r>
          </a:p>
        </p:txBody>
      </p:sp>
    </p:spTree>
    <p:extLst>
      <p:ext uri="{BB962C8B-B14F-4D97-AF65-F5344CB8AC3E}">
        <p14:creationId xmlns:p14="http://schemas.microsoft.com/office/powerpoint/2010/main" val="359966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โครงสร้างของระบบ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5">
            <a:extLst>
              <a:ext uri="{FF2B5EF4-FFF2-40B4-BE49-F238E27FC236}">
                <a16:creationId xmlns:a16="http://schemas.microsoft.com/office/drawing/2014/main" id="{2BA0AFB1-F2B1-4730-8FD6-49B79E10E71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4643"/>
          <a:stretch/>
        </p:blipFill>
        <p:spPr bwMode="auto">
          <a:xfrm>
            <a:off x="465413" y="1517828"/>
            <a:ext cx="10197249" cy="4481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571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ฮาร์ดแวร์ระบบควบคุมสภาพแวดล้อมภายในโรงเรือนเพาะเห็ด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8E9E2-7E61-4C25-BB11-A3104F9BA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2736" y="1544111"/>
            <a:ext cx="7626527" cy="476127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183409"/>
      </p:ext>
    </p:extLst>
  </p:cSld>
  <p:clrMapOvr>
    <a:masterClrMapping/>
  </p:clrMapOvr>
</p:sld>
</file>

<file path=ppt/theme/theme1.xml><?xml version="1.0" encoding="utf-8"?>
<a:theme xmlns:a="http://schemas.openxmlformats.org/drawingml/2006/main" name="เหลี่ยมเพชร">
  <a:themeElements>
    <a:clrScheme name="เหลี่ยมเพชร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เหลี่ยมเพชร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เหลี่ยมเพชร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479</TotalTime>
  <Words>832</Words>
  <Application>Microsoft Office PowerPoint</Application>
  <PresentationFormat>Widescreen</PresentationFormat>
  <Paragraphs>126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Cambria Math</vt:lpstr>
      <vt:lpstr>TH Sarabun New</vt:lpstr>
      <vt:lpstr>TH SarabunPSK</vt:lpstr>
      <vt:lpstr>Trebuchet MS</vt:lpstr>
      <vt:lpstr>Wingdings</vt:lpstr>
      <vt:lpstr>Wingdings 3</vt:lpstr>
      <vt:lpstr>เหลี่ยมเพชร</vt:lpstr>
      <vt:lpstr>โรงเพาะเห็ดอัจฉริยะ</vt:lpstr>
      <vt:lpstr>อาจารย์ที่ปรึกษา ดร. เศวษ หงส์ประสิทธิ์  จัดทำโดย  นายนรินทร   สอนชัยภูมิ  นายวรรณณรงค์   สถิตวิทยกูล</vt:lpstr>
      <vt:lpstr>ความเป็นมาและความสำคัญของปัญหา</vt:lpstr>
      <vt:lpstr>วัตถุประสงค์</vt:lpstr>
      <vt:lpstr>ขอบเขต</vt:lpstr>
      <vt:lpstr>ขอบเขต</vt:lpstr>
      <vt:lpstr>ขอบเขต</vt:lpstr>
      <vt:lpstr>โครงสร้างของระบบ</vt:lpstr>
      <vt:lpstr>ฮาร์ดแวร์ระบบควบคุมสภาพแวดล้อมภายในโรงเรือนเพาะเห็ด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การอ่านค่าแรงดันเอาท์พุทจากวงจรตัวต้านทานตรวจสอบกระแส</vt:lpstr>
      <vt:lpstr>เซ็นเซอร์ AM2315</vt:lpstr>
      <vt:lpstr>เซ็นเซอร์ BH1750FVI</vt:lpstr>
      <vt:lpstr>การควบคุมพัดลมและปั๊มพ่นหมอก</vt:lpstr>
      <vt:lpstr>การควบคุมพัดลมและปั๊มพ่นหมอกในโหมดการทำงานแบบอัตโนมัติ (AUTO)</vt:lpstr>
      <vt:lpstr>การควบคุมความสว่างภายในโรงเรือนเพาะเห็ด</vt:lpstr>
      <vt:lpstr>การควบคุมความสว่างภายในโรงเรือนเพาะเห็ด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การออกแบบการสื่อสารผ่าน Lora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โรงเพาะเห็ดอัจฉริยะ</dc:title>
  <dc:creator>narinthon sonchaiyaphum</dc:creator>
  <cp:lastModifiedBy>narinthon sonchaiyaphum</cp:lastModifiedBy>
  <cp:revision>35</cp:revision>
  <dcterms:created xsi:type="dcterms:W3CDTF">2020-10-01T16:07:24Z</dcterms:created>
  <dcterms:modified xsi:type="dcterms:W3CDTF">2020-12-02T09:14:51Z</dcterms:modified>
</cp:coreProperties>
</file>